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1" r:id="rId1"/>
  </p:sldMasterIdLst>
  <p:notesMasterIdLst>
    <p:notesMasterId r:id="rId19"/>
  </p:notesMasterIdLst>
  <p:handoutMasterIdLst>
    <p:handoutMasterId r:id="rId20"/>
  </p:handoutMasterIdLst>
  <p:sldIdLst>
    <p:sldId id="260" r:id="rId2"/>
    <p:sldId id="267" r:id="rId3"/>
    <p:sldId id="284" r:id="rId4"/>
    <p:sldId id="292" r:id="rId5"/>
    <p:sldId id="291" r:id="rId6"/>
    <p:sldId id="285" r:id="rId7"/>
    <p:sldId id="293" r:id="rId8"/>
    <p:sldId id="294" r:id="rId9"/>
    <p:sldId id="288" r:id="rId10"/>
    <p:sldId id="286" r:id="rId11"/>
    <p:sldId id="287" r:id="rId12"/>
    <p:sldId id="289" r:id="rId13"/>
    <p:sldId id="295" r:id="rId14"/>
    <p:sldId id="278" r:id="rId15"/>
    <p:sldId id="297" r:id="rId16"/>
    <p:sldId id="290" r:id="rId17"/>
    <p:sldId id="296" r:id="rId18"/>
  </p:sldIdLst>
  <p:sldSz cx="9144000" cy="6858000" type="screen4x3"/>
  <p:notesSz cx="6858000" cy="9144000"/>
  <p:defaultTextStyle>
    <a:defPPr>
      <a:defRPr lang="en-US"/>
    </a:defPPr>
    <a:lvl1pPr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1pPr>
    <a:lvl2pPr marL="4572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2pPr>
    <a:lvl3pPr marL="9144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3pPr>
    <a:lvl4pPr marL="13716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4pPr>
    <a:lvl5pPr marL="1828800" algn="ctr" rtl="0" fontAlgn="base">
      <a:spcBef>
        <a:spcPct val="0"/>
      </a:spcBef>
      <a:spcAft>
        <a:spcPct val="0"/>
      </a:spcAft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Times New Roman" pitchFamily="18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D4"/>
    <a:srgbClr val="CC00CC"/>
    <a:srgbClr val="CC66FF"/>
    <a:srgbClr val="000066"/>
    <a:srgbClr val="800000"/>
    <a:srgbClr val="C13503"/>
    <a:srgbClr val="1C9056"/>
    <a:srgbClr val="38492D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 autoAdjust="0"/>
    <p:restoredTop sz="94595" autoAdjust="0"/>
  </p:normalViewPr>
  <p:slideViewPr>
    <p:cSldViewPr>
      <p:cViewPr varScale="1">
        <p:scale>
          <a:sx n="73" d="100"/>
          <a:sy n="73" d="100"/>
        </p:scale>
        <p:origin x="-10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48A46FDD-5734-48A0-A964-EF5C8CC7B2E6}" type="datetimeFigureOut">
              <a:rPr lang="en-US"/>
              <a:pPr>
                <a:defRPr/>
              </a:pPr>
              <a:t>11/16/2010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5985EACB-8193-4F43-A158-551979DF41F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>
              <a:defRPr/>
            </a:pPr>
            <a:fld id="{C32E5272-3305-4B85-AB6B-52CB581DEFFF}" type="datetimeFigureOut">
              <a:rPr lang="en-US"/>
              <a:pPr>
                <a:defRPr/>
              </a:pPr>
              <a:t>11/16/2010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en-US" noProof="0" smtClean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noProof="0" smtClean="0"/>
              <a:t>Click to edit Master text styles</a:t>
            </a:r>
          </a:p>
          <a:p>
            <a:pPr lvl="1"/>
            <a:r>
              <a:rPr lang="en-US" noProof="0" smtClean="0"/>
              <a:t>Second level</a:t>
            </a:r>
          </a:p>
          <a:p>
            <a:pPr lvl="2"/>
            <a:r>
              <a:rPr lang="en-US" noProof="0" smtClean="0"/>
              <a:t>Third level</a:t>
            </a:r>
          </a:p>
          <a:p>
            <a:pPr lvl="3"/>
            <a:r>
              <a:rPr lang="en-US" noProof="0" smtClean="0"/>
              <a:t>Fourth level</a:t>
            </a:r>
          </a:p>
          <a:p>
            <a:pPr lvl="4"/>
            <a:r>
              <a:rPr lang="en-US" noProof="0" smtClean="0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>
              <a:defRPr/>
            </a:pPr>
            <a:fld id="{6D95E45E-D045-4304-8734-187028FB4BC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eaLnBrk="0" fontAlgn="base" hangingPunct="0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6" name="Rectangle 2"/>
          <p:cNvSpPr>
            <a:spLocks noGrp="1" noChangeArrowheads="1"/>
          </p:cNvSpPr>
          <p:nvPr>
            <p:ph type="ctrTitle"/>
          </p:nvPr>
        </p:nvSpPr>
        <p:spPr>
          <a:xfrm>
            <a:off x="228600" y="3886200"/>
            <a:ext cx="8610600" cy="998538"/>
          </a:xfrm>
        </p:spPr>
        <p:txBody>
          <a:bodyPr/>
          <a:lstStyle>
            <a:lvl1pPr algn="ctr">
              <a:defRPr>
                <a:solidFill>
                  <a:schemeClr val="tx1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62467" name="Rectangle 3"/>
          <p:cNvSpPr>
            <a:spLocks noGrp="1" noChangeArrowheads="1"/>
          </p:cNvSpPr>
          <p:nvPr>
            <p:ph type="subTitle" idx="1"/>
          </p:nvPr>
        </p:nvSpPr>
        <p:spPr>
          <a:xfrm>
            <a:off x="228600" y="4953000"/>
            <a:ext cx="8610600" cy="838200"/>
          </a:xfrm>
        </p:spPr>
        <p:txBody>
          <a:bodyPr/>
          <a:lstStyle>
            <a:lvl1pPr marL="0" indent="0" algn="ctr">
              <a:buFont typeface="Wingdings" pitchFamily="2" charset="2"/>
              <a:buNone/>
              <a:defRPr b="1"/>
            </a:lvl1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F4CBC2-D3CF-460E-A946-E42B7BA94E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768181F-7F95-45D6-9FCD-F48BC81979F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86550" y="152400"/>
            <a:ext cx="2152650" cy="64008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8600" y="152400"/>
            <a:ext cx="6305550" cy="6400800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A2BA110-F969-4B70-B6A3-975097A9F00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055069A-9BB2-47FE-886B-E3C53F3DF25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CFFACF9-D146-42D1-8D3E-2D5ADAC62B8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8600" y="16764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10100" y="1676400"/>
            <a:ext cx="4229100" cy="4876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5E0771B-0B71-4C7C-B2CF-2F1FFEFFEC1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931038B-F29D-4B67-96EA-DA6D5E734D4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99C590-424F-4CDF-90E9-1FC49861E00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4A6EDF-F03B-46DC-AF58-554F63DCC42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4D31E97-18A2-42BB-8209-2D21D956ECB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r>
              <a:rPr lang="en-US" noProof="0" smtClean="0"/>
              <a:t>Click icon to add picture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Rectangle 7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8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9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887763D-6211-428D-81C6-0B4B25259CD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bg1"/>
            </a:gs>
            <a:gs pos="39999">
              <a:srgbClr val="85C2FF"/>
            </a:gs>
            <a:gs pos="70000">
              <a:srgbClr val="C4D6EB"/>
            </a:gs>
            <a:gs pos="100000">
              <a:srgbClr val="FFEBFA"/>
            </a:gs>
          </a:gsLst>
          <a:lin ang="5400000" scaled="0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1371600" y="152400"/>
            <a:ext cx="7467600" cy="1219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title style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228600" y="1676400"/>
            <a:ext cx="8610600" cy="4876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61447" name="Rectangle 7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l"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8" name="Rectangle 8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1449" name="Rectangle 9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8FCC2E4B-76EB-423A-BDAF-F2DE23B96C1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2" r:id="rId1"/>
    <p:sldLayoutId id="2147483693" r:id="rId2"/>
    <p:sldLayoutId id="2147483694" r:id="rId3"/>
    <p:sldLayoutId id="2147483695" r:id="rId4"/>
    <p:sldLayoutId id="2147483696" r:id="rId5"/>
    <p:sldLayoutId id="2147483697" r:id="rId6"/>
    <p:sldLayoutId id="2147483698" r:id="rId7"/>
    <p:sldLayoutId id="2147483699" r:id="rId8"/>
    <p:sldLayoutId id="2147483700" r:id="rId9"/>
    <p:sldLayoutId id="2147483701" r:id="rId10"/>
    <p:sldLayoutId id="214748370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Arial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Arial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Arial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Arial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kumimoji="1" sz="4400" b="1">
          <a:solidFill>
            <a:schemeClr val="bg1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lr>
          <a:srgbClr val="0000D4"/>
        </a:buClr>
        <a:buSzPct val="75000"/>
        <a:buFont typeface="Wingdings" pitchFamily="2" charset="2"/>
        <a:buChar char="n"/>
        <a:defRPr kumimoji="1"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lr>
          <a:srgbClr val="0000D4"/>
        </a:buClr>
        <a:buSzPct val="75000"/>
        <a:buFont typeface="Wingdings" pitchFamily="2" charset="2"/>
        <a:buChar char="n"/>
        <a:defRPr kumimoji="1"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lr>
          <a:srgbClr val="0000D4"/>
        </a:buClr>
        <a:buSzPct val="75000"/>
        <a:buFont typeface="Wingdings" pitchFamily="2" charset="2"/>
        <a:buChar char="n"/>
        <a:defRPr kumimoji="1"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lr>
          <a:srgbClr val="0000D4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lr>
          <a:srgbClr val="0000D4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5pPr>
      <a:lvl6pPr marL="2514600" indent="-228600" algn="l" rtl="0" eaLnBrk="1" fontAlgn="base" hangingPunct="1">
        <a:spcBef>
          <a:spcPct val="20000"/>
        </a:spcBef>
        <a:spcAft>
          <a:spcPct val="0"/>
        </a:spcAft>
        <a:buClr>
          <a:srgbClr val="0000D4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6pPr>
      <a:lvl7pPr marL="2971800" indent="-228600" algn="l" rtl="0" eaLnBrk="1" fontAlgn="base" hangingPunct="1">
        <a:spcBef>
          <a:spcPct val="20000"/>
        </a:spcBef>
        <a:spcAft>
          <a:spcPct val="0"/>
        </a:spcAft>
        <a:buClr>
          <a:srgbClr val="0000D4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7pPr>
      <a:lvl8pPr marL="3429000" indent="-228600" algn="l" rtl="0" eaLnBrk="1" fontAlgn="base" hangingPunct="1">
        <a:spcBef>
          <a:spcPct val="20000"/>
        </a:spcBef>
        <a:spcAft>
          <a:spcPct val="0"/>
        </a:spcAft>
        <a:buClr>
          <a:srgbClr val="0000D4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8pPr>
      <a:lvl9pPr marL="3886200" indent="-228600" algn="l" rtl="0" eaLnBrk="1" fontAlgn="base" hangingPunct="1">
        <a:spcBef>
          <a:spcPct val="20000"/>
        </a:spcBef>
        <a:spcAft>
          <a:spcPct val="0"/>
        </a:spcAft>
        <a:buClr>
          <a:srgbClr val="0000D4"/>
        </a:buClr>
        <a:buSzPct val="75000"/>
        <a:buFont typeface="Wingdings" pitchFamily="2" charset="2"/>
        <a:buChar char="n"/>
        <a:defRPr kumimoji="1" sz="2000">
          <a:solidFill>
            <a:schemeClr val="tx1"/>
          </a:solidFill>
          <a:latin typeface="+mn-lt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wmf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0.wmf"/><Relationship Id="rId4" Type="http://schemas.openxmlformats.org/officeDocument/2006/relationships/image" Target="../media/image9.wmf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133600" y="0"/>
            <a:ext cx="7010400" cy="947896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l">
              <a:defRPr/>
            </a:pPr>
            <a:endParaRPr lang="en-US" sz="2800" b="1" u="sng" dirty="0">
              <a:solidFill>
                <a:srgbClr val="FFFFFF"/>
              </a:solidFill>
              <a:latin typeface="Georgia" pitchFamily="18" charset="0"/>
            </a:endParaRPr>
          </a:p>
          <a:p>
            <a:pPr algn="l">
              <a:defRPr/>
            </a:pPr>
            <a:r>
              <a:rPr lang="en-US" sz="2800" b="1" u="sng" dirty="0">
                <a:latin typeface="Georgia" pitchFamily="18" charset="0"/>
              </a:rPr>
              <a:t>Do Now</a:t>
            </a:r>
            <a:r>
              <a:rPr lang="en-US" sz="2800" b="1" dirty="0">
                <a:latin typeface="Georgia" pitchFamily="18" charset="0"/>
              </a:rPr>
              <a:t>:</a:t>
            </a:r>
          </a:p>
          <a:p>
            <a:pPr algn="l">
              <a:defRPr/>
            </a:pPr>
            <a:r>
              <a:rPr lang="en-US" sz="2800" b="1" dirty="0">
                <a:latin typeface="Georgia" pitchFamily="18" charset="0"/>
              </a:rPr>
              <a:t>  1.  Don’t loose your identification card.</a:t>
            </a:r>
          </a:p>
          <a:p>
            <a:pPr algn="l">
              <a:defRPr/>
            </a:pPr>
            <a:r>
              <a:rPr lang="en-US" sz="2800" b="1" dirty="0">
                <a:latin typeface="Georgia" pitchFamily="18" charset="0"/>
              </a:rPr>
              <a:t>  2.  In your notebook, define “acid”, “base”, and “buffer”</a:t>
            </a:r>
          </a:p>
          <a:p>
            <a:pPr algn="l">
              <a:defRPr/>
            </a:pPr>
            <a:endParaRPr lang="en-US" sz="2000" b="1" u="sng" dirty="0">
              <a:latin typeface="Georgia" pitchFamily="18" charset="0"/>
            </a:endParaRPr>
          </a:p>
          <a:p>
            <a:pPr algn="l">
              <a:defRPr/>
            </a:pPr>
            <a:endParaRPr lang="en-US" sz="1100" b="1" u="sng" dirty="0">
              <a:latin typeface="Georgia" pitchFamily="18" charset="0"/>
            </a:endParaRPr>
          </a:p>
          <a:p>
            <a:pPr algn="l">
              <a:defRPr/>
            </a:pPr>
            <a:r>
              <a:rPr lang="en-US" sz="2800" b="1" u="sng" dirty="0">
                <a:latin typeface="Georgia" pitchFamily="18" charset="0"/>
              </a:rPr>
              <a:t>Agenda</a:t>
            </a:r>
            <a:r>
              <a:rPr lang="en-US" sz="2800" b="1" dirty="0">
                <a:latin typeface="Georgia" pitchFamily="18" charset="0"/>
              </a:rPr>
              <a:t>:</a:t>
            </a:r>
          </a:p>
          <a:p>
            <a:pPr algn="l">
              <a:defRPr/>
            </a:pPr>
            <a:r>
              <a:rPr lang="en-US" sz="2800" b="1" dirty="0">
                <a:latin typeface="Georgia" pitchFamily="18" charset="0"/>
              </a:rPr>
              <a:t>  Return- Microscope Quiz</a:t>
            </a:r>
          </a:p>
          <a:p>
            <a:pPr algn="l">
              <a:defRPr/>
            </a:pPr>
            <a:r>
              <a:rPr lang="en-US" sz="2800" b="1" dirty="0">
                <a:latin typeface="Georgia" pitchFamily="18" charset="0"/>
              </a:rPr>
              <a:t>  Return- Microscope Lab</a:t>
            </a:r>
          </a:p>
          <a:p>
            <a:pPr algn="l">
              <a:defRPr/>
            </a:pPr>
            <a:r>
              <a:rPr lang="en-US" sz="2800" b="1" dirty="0">
                <a:latin typeface="Georgia" pitchFamily="18" charset="0"/>
              </a:rPr>
              <a:t>  Demo- Buffer</a:t>
            </a:r>
          </a:p>
          <a:p>
            <a:pPr algn="l">
              <a:defRPr/>
            </a:pPr>
            <a:r>
              <a:rPr lang="en-US" sz="2800" b="1" dirty="0">
                <a:latin typeface="Georgia" pitchFamily="18" charset="0"/>
              </a:rPr>
              <a:t>  Lab- Effectiveness of Antacids</a:t>
            </a:r>
          </a:p>
          <a:p>
            <a:pPr algn="l">
              <a:defRPr/>
            </a:pPr>
            <a:r>
              <a:rPr lang="en-US" sz="2800" b="1" dirty="0">
                <a:latin typeface="Georgia" pitchFamily="18" charset="0"/>
              </a:rPr>
              <a:t>  </a:t>
            </a:r>
          </a:p>
          <a:p>
            <a:pPr algn="l">
              <a:defRPr/>
            </a:pPr>
            <a:r>
              <a:rPr lang="en-US" sz="2800" b="1" u="sng" dirty="0">
                <a:latin typeface="Georgia" pitchFamily="18" charset="0"/>
              </a:rPr>
              <a:t>Homework:</a:t>
            </a:r>
            <a:endParaRPr lang="en-US" sz="2800" b="1" dirty="0">
              <a:latin typeface="Georgia" pitchFamily="18" charset="0"/>
            </a:endParaRPr>
          </a:p>
          <a:p>
            <a:pPr algn="l">
              <a:defRPr/>
            </a:pPr>
            <a:r>
              <a:rPr lang="en-US" sz="2800" b="1" dirty="0">
                <a:latin typeface="Georgia" pitchFamily="18" charset="0"/>
              </a:rPr>
              <a:t>   Enjoy your afternoon!</a:t>
            </a:r>
          </a:p>
          <a:p>
            <a:pPr algn="l">
              <a:defRPr/>
            </a:pPr>
            <a:r>
              <a:rPr lang="en-US" sz="2800" b="1" dirty="0">
                <a:latin typeface="Georgia" pitchFamily="18" charset="0"/>
              </a:rPr>
              <a:t>   </a:t>
            </a:r>
            <a:endParaRPr lang="en-US" sz="1100" b="1" dirty="0">
              <a:latin typeface="Georgia" pitchFamily="18" charset="0"/>
            </a:endParaRPr>
          </a:p>
          <a:p>
            <a:pPr algn="l">
              <a:defRPr/>
            </a:pPr>
            <a:r>
              <a:rPr lang="en-US" sz="2800" b="1" dirty="0">
                <a:solidFill>
                  <a:srgbClr val="FFFFFF"/>
                </a:solidFill>
                <a:latin typeface="Georgia" pitchFamily="18" charset="0"/>
              </a:rPr>
              <a:t>     </a:t>
            </a:r>
            <a:endParaRPr lang="en-US" sz="1100" b="1" dirty="0">
              <a:solidFill>
                <a:srgbClr val="FFFFFF"/>
              </a:solidFill>
              <a:latin typeface="Georgia" pitchFamily="18" charset="0"/>
            </a:endParaRPr>
          </a:p>
          <a:p>
            <a:pPr indent="57150" algn="l">
              <a:defRPr/>
            </a:pPr>
            <a:endParaRPr lang="en-US" sz="1100" b="1" u="sng" dirty="0">
              <a:solidFill>
                <a:srgbClr val="FFFFFF"/>
              </a:solidFill>
              <a:latin typeface="Georgia" pitchFamily="18" charset="0"/>
            </a:endParaRPr>
          </a:p>
          <a:p>
            <a:pPr indent="465138">
              <a:defRPr/>
            </a:pPr>
            <a:endParaRPr lang="en-US" sz="2800" b="1" dirty="0">
              <a:solidFill>
                <a:srgbClr val="FFFFFF"/>
              </a:solidFill>
              <a:latin typeface="Georgia" pitchFamily="18" charset="0"/>
            </a:endParaRPr>
          </a:p>
          <a:p>
            <a:pPr indent="465138">
              <a:defRPr/>
            </a:pPr>
            <a:endParaRPr lang="en-US" sz="2800" b="1" dirty="0">
              <a:solidFill>
                <a:srgbClr val="FFFFFF"/>
              </a:solidFill>
              <a:latin typeface="Georgia" pitchFamily="18" charset="0"/>
            </a:endParaRPr>
          </a:p>
          <a:p>
            <a:pPr indent="465138">
              <a:defRPr/>
            </a:pPr>
            <a:endParaRPr lang="en-US" sz="2800" b="1" dirty="0">
              <a:solidFill>
                <a:srgbClr val="FFFFFF"/>
              </a:solidFill>
              <a:latin typeface="Georgia" pitchFamily="18" charset="0"/>
            </a:endParaRPr>
          </a:p>
          <a:p>
            <a:pPr>
              <a:defRPr/>
            </a:pPr>
            <a:endParaRPr lang="en-US" sz="2800" dirty="0"/>
          </a:p>
        </p:txBody>
      </p:sp>
      <p:pic>
        <p:nvPicPr>
          <p:cNvPr id="2051" name="Picture 4" descr="http://www.elliemirman.com/Portals/1133/images%5C/tums.jpg"/>
          <p:cNvPicPr>
            <a:picLocks noChangeAspect="1" noChangeArrowheads="1"/>
          </p:cNvPicPr>
          <p:nvPr/>
        </p:nvPicPr>
        <p:blipFill>
          <a:blip r:embed="rId2" cstate="print"/>
          <a:srcRect l="20000" r="20000"/>
          <a:stretch>
            <a:fillRect/>
          </a:stretch>
        </p:blipFill>
        <p:spPr bwMode="auto">
          <a:xfrm>
            <a:off x="0" y="457200"/>
            <a:ext cx="1600200" cy="2667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2" name="Picture 6" descr="http://www.cbdistributorsinc.com/images/Alka-Seltzer-Box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3276600"/>
            <a:ext cx="1847850" cy="2098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66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en-US" smtClean="0">
              <a:latin typeface="Georgia" pitchFamily="18" charset="0"/>
            </a:endParaRPr>
          </a:p>
          <a:p>
            <a:pPr algn="ctr">
              <a:buFont typeface="Wingdings" pitchFamily="2" charset="2"/>
              <a:buNone/>
            </a:pPr>
            <a:endParaRPr lang="en-US" smtClean="0">
              <a:latin typeface="Georgia" pitchFamily="18" charset="0"/>
            </a:endParaRPr>
          </a:p>
          <a:p>
            <a:pPr algn="ctr">
              <a:buFont typeface="Wingdings" pitchFamily="2" charset="2"/>
              <a:buNone/>
            </a:pPr>
            <a:endParaRPr lang="en-US" smtClean="0">
              <a:latin typeface="Georgia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 sz="4000" b="1" smtClean="0">
                <a:latin typeface="Georgia" pitchFamily="18" charset="0"/>
              </a:rPr>
              <a:t>Effectiveness of Antacids</a:t>
            </a:r>
            <a:endParaRPr lang="en-US" b="1" smtClean="0">
              <a:latin typeface="Georgia" pitchFamily="18" charset="0"/>
            </a:endParaRPr>
          </a:p>
        </p:txBody>
      </p:sp>
      <p:pic>
        <p:nvPicPr>
          <p:cNvPr id="11267" name="Picture 5" descr="http://www.consumerreports.org/health/resources/images/conditions-and-treatments/beat-heartburn-soothe-your-stomach/what-to-take-and-when/24070_antaci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8388" y="0"/>
            <a:ext cx="1725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90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" pitchFamily="2" charset="2"/>
              <a:buAutoNum type="arabicPeriod"/>
            </a:pPr>
            <a:r>
              <a:rPr lang="en-US" sz="2800" smtClean="0">
                <a:latin typeface="Georgia" pitchFamily="18" charset="0"/>
              </a:rPr>
              <a:t>Clean your cup with soap and water.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en-US" sz="2800" smtClean="0">
                <a:latin typeface="Georgia" pitchFamily="18" charset="0"/>
              </a:rPr>
              <a:t>Crush antacid tablet using mortar and pestle.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en-US" sz="2800" smtClean="0">
                <a:latin typeface="Georgia" pitchFamily="18" charset="0"/>
              </a:rPr>
              <a:t>Measure 1g of antacid using the scale.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en-US" sz="2800" smtClean="0">
                <a:latin typeface="Georgia" pitchFamily="18" charset="0"/>
              </a:rPr>
              <a:t>Place the 1g of antacid into your cup.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en-US" sz="2800" smtClean="0">
                <a:latin typeface="Georgia" pitchFamily="18" charset="0"/>
              </a:rPr>
              <a:t>Add 100mL of water to cup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en-US" sz="2800" smtClean="0">
                <a:latin typeface="Georgia" pitchFamily="18" charset="0"/>
              </a:rPr>
              <a:t>Mix using the glass stirring rod, until antacid is completely dissolved.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en-US" sz="2800" smtClean="0">
                <a:latin typeface="Georgia" pitchFamily="18" charset="0"/>
              </a:rPr>
              <a:t>Using the pH strips, determine the initial pH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en-US" sz="2800" smtClean="0">
                <a:latin typeface="Georgia" pitchFamily="18" charset="0"/>
              </a:rPr>
              <a:t>Record the Initial PH for antacid 1 in Table 1.</a:t>
            </a:r>
            <a:endParaRPr lang="en-US" smtClean="0">
              <a:latin typeface="Georgia" pitchFamily="18" charset="0"/>
            </a:endParaRPr>
          </a:p>
        </p:txBody>
      </p:sp>
      <p:sp>
        <p:nvSpPr>
          <p:cNvPr id="12291" name="Title 8"/>
          <p:cNvSpPr>
            <a:spLocks noGrp="1"/>
          </p:cNvSpPr>
          <p:nvPr>
            <p:ph type="title"/>
          </p:nvPr>
        </p:nvSpPr>
        <p:spPr>
          <a:xfrm>
            <a:off x="152400" y="152400"/>
            <a:ext cx="8686800" cy="12192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Georgia" pitchFamily="18" charset="0"/>
              </a:rPr>
              <a:t>Preparing Antacid Solution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" pitchFamily="2" charset="2"/>
              <a:buAutoNum type="arabicPeriod"/>
            </a:pPr>
            <a:r>
              <a:rPr lang="en-US" sz="2600" smtClean="0">
                <a:latin typeface="Georgia" pitchFamily="18" charset="0"/>
              </a:rPr>
              <a:t>Add </a:t>
            </a:r>
            <a:r>
              <a:rPr lang="en-US" sz="2600" u="sng" smtClean="0">
                <a:solidFill>
                  <a:srgbClr val="FF0000"/>
                </a:solidFill>
                <a:latin typeface="Georgia" pitchFamily="18" charset="0"/>
              </a:rPr>
              <a:t>10 drops </a:t>
            </a:r>
            <a:r>
              <a:rPr lang="en-US" sz="2600" smtClean="0">
                <a:solidFill>
                  <a:srgbClr val="FF0000"/>
                </a:solidFill>
                <a:latin typeface="Georgia" pitchFamily="18" charset="0"/>
              </a:rPr>
              <a:t> </a:t>
            </a:r>
            <a:r>
              <a:rPr lang="en-US" sz="2600" smtClean="0">
                <a:latin typeface="Georgia" pitchFamily="18" charset="0"/>
              </a:rPr>
              <a:t>(0.5mL) of vinegar (acid) to your cup &amp; stir using the stirring rod.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en-US" sz="2600" smtClean="0">
                <a:latin typeface="Georgia" pitchFamily="18" charset="0"/>
              </a:rPr>
              <a:t>Observe and determine pH.  Record the pH in Table #1 for Antacid 1 under “0.5mL”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en-US" sz="2600" smtClean="0">
                <a:latin typeface="Georgia" pitchFamily="18" charset="0"/>
              </a:rPr>
              <a:t>Continue adding 10 drops to your solution, stirring each time.  Measure the pH after each set of drops and record in Table 1 until the solution reaches a pH of 4.</a:t>
            </a:r>
          </a:p>
          <a:p>
            <a:pPr marL="514350" indent="-514350">
              <a:buFont typeface="Wingdings" pitchFamily="2" charset="2"/>
              <a:buAutoNum type="arabicPeriod"/>
            </a:pPr>
            <a:r>
              <a:rPr lang="en-US" sz="2600" smtClean="0">
                <a:latin typeface="Georgia" pitchFamily="18" charset="0"/>
              </a:rPr>
              <a:t>When/if you reach 5mL of acid and the pH hasn’t dropped to 4 yet, increases doses to 20 drops each trial.</a:t>
            </a:r>
          </a:p>
        </p:txBody>
      </p:sp>
      <p:sp>
        <p:nvSpPr>
          <p:cNvPr id="13315" name="Title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39000" cy="12192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Georgia" pitchFamily="18" charset="0"/>
              </a:rPr>
              <a:t>Adding Acid to Antacid</a:t>
            </a:r>
          </a:p>
        </p:txBody>
      </p:sp>
      <p:pic>
        <p:nvPicPr>
          <p:cNvPr id="13316" name="Picture 5" descr="http://www.consumerreports.org/health/resources/images/conditions-and-treatments/beat-heartburn-soothe-your-stomach/what-to-take-and-when/24070_antaci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8388" y="0"/>
            <a:ext cx="1725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8" name="Title 8"/>
          <p:cNvSpPr>
            <a:spLocks noGrp="1"/>
          </p:cNvSpPr>
          <p:nvPr>
            <p:ph type="title"/>
          </p:nvPr>
        </p:nvSpPr>
        <p:spPr>
          <a:xfrm>
            <a:off x="457200" y="152400"/>
            <a:ext cx="7239000" cy="12192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Georgia" pitchFamily="18" charset="0"/>
              </a:rPr>
              <a:t>Adding Acid to Antacid</a:t>
            </a:r>
          </a:p>
        </p:txBody>
      </p:sp>
      <p:pic>
        <p:nvPicPr>
          <p:cNvPr id="14339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3000" y="1285875"/>
            <a:ext cx="8001000" cy="55721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pic>
        <p:nvPicPr>
          <p:cNvPr id="14340" name="Picture 5" descr="http://www.consumerreports.org/health/resources/images/conditions-and-treatments/beat-heartburn-soothe-your-stomach/what-to-take-and-when/24070_antaci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18388" y="0"/>
            <a:ext cx="1725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>
            <a:spLocks noChangeArrowheads="1"/>
          </p:cNvSpPr>
          <p:nvPr/>
        </p:nvSpPr>
        <p:spPr bwMode="auto">
          <a:xfrm>
            <a:off x="-228600" y="3505200"/>
            <a:ext cx="1752600" cy="9239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rgbClr val="FF0000"/>
                </a:solidFill>
              </a:rPr>
              <a:t>Write in the name of </a:t>
            </a:r>
          </a:p>
          <a:p>
            <a:r>
              <a:rPr lang="en-US" sz="1800">
                <a:solidFill>
                  <a:srgbClr val="FF0000"/>
                </a:solidFill>
              </a:rPr>
              <a:t>antacids</a:t>
            </a:r>
            <a:endParaRPr lang="en-US">
              <a:solidFill>
                <a:srgbClr val="FF0000"/>
              </a:solidFill>
            </a:endParaRPr>
          </a:p>
        </p:txBody>
      </p:sp>
      <p:cxnSp>
        <p:nvCxnSpPr>
          <p:cNvPr id="14342" name="Straight Arrow Connector 6"/>
          <p:cNvCxnSpPr>
            <a:cxnSpLocks noChangeShapeType="1"/>
          </p:cNvCxnSpPr>
          <p:nvPr/>
        </p:nvCxnSpPr>
        <p:spPr bwMode="auto">
          <a:xfrm flipV="1">
            <a:off x="990600" y="3810000"/>
            <a:ext cx="533400" cy="381000"/>
          </a:xfrm>
          <a:prstGeom prst="straightConnector1">
            <a:avLst/>
          </a:prstGeom>
          <a:noFill/>
          <a:ln w="50800" cap="sq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p:cxnSp>
        <p:nvCxnSpPr>
          <p:cNvPr id="14343" name="Straight Arrow Connector 7"/>
          <p:cNvCxnSpPr>
            <a:cxnSpLocks noChangeShapeType="1"/>
          </p:cNvCxnSpPr>
          <p:nvPr/>
        </p:nvCxnSpPr>
        <p:spPr bwMode="auto">
          <a:xfrm>
            <a:off x="1066800" y="4191000"/>
            <a:ext cx="609600" cy="381000"/>
          </a:xfrm>
          <a:prstGeom prst="straightConnector1">
            <a:avLst/>
          </a:prstGeom>
          <a:noFill/>
          <a:ln w="50800" cap="sq" algn="ctr">
            <a:solidFill>
              <a:srgbClr val="FF0000"/>
            </a:solidFill>
            <a:round/>
            <a:headEnd type="none" w="sm" len="sm"/>
            <a:tailEnd type="arrow" w="med" len="med"/>
          </a:ln>
        </p:spPr>
      </p:cxnSp>
      <p:cxnSp>
        <p:nvCxnSpPr>
          <p:cNvPr id="14344" name="Straight Connector 12"/>
          <p:cNvCxnSpPr>
            <a:cxnSpLocks noChangeShapeType="1"/>
          </p:cNvCxnSpPr>
          <p:nvPr/>
        </p:nvCxnSpPr>
        <p:spPr bwMode="auto">
          <a:xfrm flipV="1">
            <a:off x="1447800" y="3881438"/>
            <a:ext cx="762000" cy="4762"/>
          </a:xfrm>
          <a:prstGeom prst="line">
            <a:avLst/>
          </a:prstGeom>
          <a:noFill/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  <p:cxnSp>
        <p:nvCxnSpPr>
          <p:cNvPr id="14345" name="Straight Connector 13"/>
          <p:cNvCxnSpPr>
            <a:cxnSpLocks noChangeShapeType="1"/>
          </p:cNvCxnSpPr>
          <p:nvPr/>
        </p:nvCxnSpPr>
        <p:spPr bwMode="auto">
          <a:xfrm flipV="1">
            <a:off x="1447800" y="4572000"/>
            <a:ext cx="762000" cy="4763"/>
          </a:xfrm>
          <a:prstGeom prst="line">
            <a:avLst/>
          </a:prstGeom>
          <a:noFill/>
          <a:ln w="12700" cap="sq" algn="ctr">
            <a:solidFill>
              <a:schemeClr val="tx1"/>
            </a:solidFill>
            <a:round/>
            <a:headEnd type="none" w="sm" len="sm"/>
            <a:tailEnd type="none" w="sm" len="sm"/>
          </a:ln>
        </p:spPr>
      </p:cxn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2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>
                <a:latin typeface="Georgia" pitchFamily="18" charset="0"/>
              </a:rPr>
              <a:t>Dump liquid down sink.</a:t>
            </a:r>
          </a:p>
          <a:p>
            <a:pPr>
              <a:buFont typeface="Wingdings" pitchFamily="2" charset="2"/>
              <a:buNone/>
            </a:pPr>
            <a:r>
              <a:rPr lang="en-US" smtClean="0">
                <a:latin typeface="Georgia" pitchFamily="18" charset="0"/>
              </a:rPr>
              <a:t>Wash with soap and dry the plastic cup.</a:t>
            </a:r>
          </a:p>
          <a:p>
            <a:pPr>
              <a:buFont typeface="Wingdings" pitchFamily="2" charset="2"/>
              <a:buNone/>
            </a:pPr>
            <a:r>
              <a:rPr lang="en-US" smtClean="0">
                <a:latin typeface="Georgia" pitchFamily="18" charset="0"/>
              </a:rPr>
              <a:t>Wash with soap and dry mortar &amp; pestle.</a:t>
            </a:r>
          </a:p>
          <a:p>
            <a:pPr>
              <a:buFont typeface="Wingdings" pitchFamily="2" charset="2"/>
              <a:buNone/>
            </a:pPr>
            <a:r>
              <a:rPr lang="en-US" smtClean="0">
                <a:latin typeface="Georgia" pitchFamily="18" charset="0"/>
              </a:rPr>
              <a:t>Wash with soap and dry glass stirring rod.</a:t>
            </a:r>
          </a:p>
          <a:p>
            <a:pPr>
              <a:buFont typeface="Wingdings" pitchFamily="2" charset="2"/>
              <a:buNone/>
            </a:pPr>
            <a:r>
              <a:rPr lang="en-US" smtClean="0">
                <a:latin typeface="Georgia" pitchFamily="18" charset="0"/>
              </a:rPr>
              <a:t>Put the lid back on the jar of vinegar.</a:t>
            </a:r>
          </a:p>
          <a:p>
            <a:pPr>
              <a:buFont typeface="Wingdings" pitchFamily="2" charset="2"/>
              <a:buNone/>
            </a:pPr>
            <a:r>
              <a:rPr lang="en-US" smtClean="0">
                <a:latin typeface="Georgia" pitchFamily="18" charset="0"/>
              </a:rPr>
              <a:t>Throw out used pH strips &amp; weighing paper.</a:t>
            </a:r>
          </a:p>
          <a:p>
            <a:pPr>
              <a:buFont typeface="Wingdings" pitchFamily="2" charset="2"/>
              <a:buNone/>
            </a:pPr>
            <a:r>
              <a:rPr lang="en-US" smtClean="0">
                <a:latin typeface="Georgia" pitchFamily="18" charset="0"/>
              </a:rPr>
              <a:t>Your table should be as neat as you found it.</a:t>
            </a:r>
          </a:p>
          <a:p>
            <a:pPr>
              <a:buFont typeface="Wingdings" pitchFamily="2" charset="2"/>
              <a:buNone/>
            </a:pPr>
            <a:endParaRPr lang="en-US" smtClean="0">
              <a:latin typeface="Georgia" pitchFamily="18" charset="0"/>
            </a:endParaRPr>
          </a:p>
        </p:txBody>
      </p:sp>
      <p:sp>
        <p:nvSpPr>
          <p:cNvPr id="15363" name="Title 8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2192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Georgia" pitchFamily="18" charset="0"/>
              </a:rPr>
              <a:t>Clean Up</a:t>
            </a:r>
          </a:p>
        </p:txBody>
      </p:sp>
      <p:pic>
        <p:nvPicPr>
          <p:cNvPr id="15364" name="Picture 5" descr="http://www.consumerreports.org/health/resources/images/conditions-and-treatments/beat-heartburn-soothe-your-stomach/what-to-take-and-when/24070_antaci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8388" y="0"/>
            <a:ext cx="1725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6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" pitchFamily="2" charset="2"/>
              <a:buAutoNum type="arabicPeriod" startAt="5"/>
            </a:pPr>
            <a:r>
              <a:rPr lang="en-US" sz="2600" smtClean="0">
                <a:latin typeface="Georgia" pitchFamily="18" charset="0"/>
              </a:rPr>
              <a:t>Share your data with another team and copy their data onto your Table #1. Table #1 should now have two teams work.</a:t>
            </a:r>
          </a:p>
        </p:txBody>
      </p:sp>
      <p:sp>
        <p:nvSpPr>
          <p:cNvPr id="16387" name="Title 8"/>
          <p:cNvSpPr>
            <a:spLocks noGrp="1"/>
          </p:cNvSpPr>
          <p:nvPr>
            <p:ph type="title"/>
          </p:nvPr>
        </p:nvSpPr>
        <p:spPr>
          <a:xfrm>
            <a:off x="533400" y="152400"/>
            <a:ext cx="7239000" cy="12192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Georgia" pitchFamily="18" charset="0"/>
              </a:rPr>
              <a:t>Sharing Data</a:t>
            </a:r>
          </a:p>
        </p:txBody>
      </p:sp>
      <p:pic>
        <p:nvPicPr>
          <p:cNvPr id="16388" name="Picture 5" descr="http://www.consumerreports.org/health/resources/images/conditions-and-treatments/beat-heartburn-soothe-your-stomach/what-to-take-and-when/24070_antaci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8388" y="0"/>
            <a:ext cx="1725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2"/>
          <p:cNvPicPr>
            <a:picLocks noChangeAspect="1" noChangeArrowheads="1"/>
          </p:cNvPicPr>
          <p:nvPr/>
        </p:nvPicPr>
        <p:blipFill>
          <a:blip r:embed="rId3" cstate="print"/>
          <a:srcRect t="15215"/>
          <a:stretch>
            <a:fillRect/>
          </a:stretch>
        </p:blipFill>
        <p:spPr bwMode="auto">
          <a:xfrm>
            <a:off x="1524000" y="2898775"/>
            <a:ext cx="6705600" cy="3959225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</p:spPr>
      </p:pic>
      <p:sp>
        <p:nvSpPr>
          <p:cNvPr id="6" name="TextBox 5"/>
          <p:cNvSpPr txBox="1">
            <a:spLocks noChangeArrowheads="1"/>
          </p:cNvSpPr>
          <p:nvPr/>
        </p:nvSpPr>
        <p:spPr bwMode="auto">
          <a:xfrm>
            <a:off x="381000" y="3773488"/>
            <a:ext cx="1600200" cy="6461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rgbClr val="FF0000"/>
                </a:solidFill>
              </a:rPr>
              <a:t>Your team’s data </a:t>
            </a:r>
            <a:r>
              <a:rPr lang="en-US" sz="1800">
                <a:solidFill>
                  <a:srgbClr val="FF0000"/>
                </a:solidFill>
                <a:sym typeface="Wingdings" pitchFamily="2" charset="2"/>
              </a:rPr>
              <a:t>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7" name="TextBox 6"/>
          <p:cNvSpPr txBox="1">
            <a:spLocks noChangeArrowheads="1"/>
          </p:cNvSpPr>
          <p:nvPr/>
        </p:nvSpPr>
        <p:spPr bwMode="auto">
          <a:xfrm>
            <a:off x="304800" y="5334000"/>
            <a:ext cx="1600200" cy="6461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sz="1800">
                <a:solidFill>
                  <a:srgbClr val="FF0000"/>
                </a:solidFill>
              </a:rPr>
              <a:t>Your team’s data cont’d </a:t>
            </a:r>
            <a:r>
              <a:rPr lang="en-US" sz="1800">
                <a:solidFill>
                  <a:srgbClr val="FF0000"/>
                </a:solidFill>
                <a:sym typeface="Wingdings" pitchFamily="2" charset="2"/>
              </a:rPr>
              <a:t></a:t>
            </a:r>
            <a:endParaRPr lang="en-US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28600" y="4419600"/>
            <a:ext cx="16002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Another team’s data </a:t>
            </a:r>
            <a:r>
              <a:rPr lang="en-US" sz="1800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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28600" y="6019800"/>
            <a:ext cx="1600200" cy="646113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>
              <a:defRPr/>
            </a:pPr>
            <a:r>
              <a:rPr lang="en-US" sz="1800" dirty="0">
                <a:solidFill>
                  <a:schemeClr val="accent1">
                    <a:lumMod val="60000"/>
                    <a:lumOff val="40000"/>
                  </a:schemeClr>
                </a:solidFill>
              </a:rPr>
              <a:t>Another team’s data cont’d</a:t>
            </a:r>
            <a:r>
              <a:rPr lang="en-US" sz="1800" dirty="0">
                <a:solidFill>
                  <a:schemeClr val="accent1">
                    <a:lumMod val="60000"/>
                    <a:lumOff val="40000"/>
                  </a:schemeClr>
                </a:solidFill>
                <a:sym typeface="Wingdings" pitchFamily="2" charset="2"/>
              </a:rPr>
              <a:t></a:t>
            </a:r>
            <a:endParaRPr lang="en-US" dirty="0">
              <a:solidFill>
                <a:schemeClr val="accent1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/>
      <p:bldP spid="8" grpId="0"/>
      <p:bldP spid="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514350" indent="-514350">
              <a:buFont typeface="Wingdings" pitchFamily="2" charset="2"/>
              <a:buAutoNum type="arabicPeriod" startAt="5"/>
            </a:pPr>
            <a:r>
              <a:rPr lang="en-US" sz="2600" smtClean="0">
                <a:latin typeface="Georgia" pitchFamily="18" charset="0"/>
              </a:rPr>
              <a:t>Using Table #1 graph both teams data to have a comparison of antacid effectiveness.</a:t>
            </a:r>
          </a:p>
          <a:p>
            <a:pPr marL="514350" indent="-514350">
              <a:buFont typeface="Wingdings" pitchFamily="2" charset="2"/>
              <a:buNone/>
            </a:pPr>
            <a:r>
              <a:rPr lang="en-US" sz="2600" smtClean="0">
                <a:latin typeface="Georgia" pitchFamily="18" charset="0"/>
              </a:rPr>
              <a:t>		X axis- independent variable (scientists change)</a:t>
            </a:r>
          </a:p>
          <a:p>
            <a:pPr marL="514350" indent="-514350">
              <a:buFont typeface="Wingdings" pitchFamily="2" charset="2"/>
              <a:buNone/>
            </a:pPr>
            <a:r>
              <a:rPr lang="en-US" sz="2600" smtClean="0">
                <a:latin typeface="Georgia" pitchFamily="18" charset="0"/>
              </a:rPr>
              <a:t>            Y axis- dependent variable  (scientists measure)</a:t>
            </a:r>
          </a:p>
          <a:p>
            <a:pPr marL="514350" indent="-514350">
              <a:buFont typeface="Wingdings" pitchFamily="2" charset="2"/>
              <a:buNone/>
            </a:pPr>
            <a:r>
              <a:rPr lang="en-US" sz="2600" smtClean="0">
                <a:latin typeface="Georgia" pitchFamily="18" charset="0"/>
              </a:rPr>
              <a:t>   		</a:t>
            </a:r>
            <a:r>
              <a:rPr lang="en-US" sz="2600" i="1" smtClean="0">
                <a:solidFill>
                  <a:srgbClr val="FF0000"/>
                </a:solidFill>
                <a:latin typeface="Georgia" pitchFamily="18" charset="0"/>
              </a:rPr>
              <a:t>Don’t forget title, labels w/ units, and a key!</a:t>
            </a:r>
          </a:p>
          <a:p>
            <a:pPr marL="514350" indent="-514350">
              <a:buFont typeface="Wingdings" pitchFamily="2" charset="2"/>
              <a:buNone/>
            </a:pPr>
            <a:r>
              <a:rPr lang="en-US" sz="2600" i="1" smtClean="0">
                <a:latin typeface="Georgia" pitchFamily="18" charset="0"/>
              </a:rPr>
              <a:t>       </a:t>
            </a:r>
            <a:r>
              <a:rPr lang="en-US" sz="2600" smtClean="0">
                <a:latin typeface="Georgia" pitchFamily="18" charset="0"/>
              </a:rPr>
              <a:t>Use your graph to answer conclusion question 1.</a:t>
            </a:r>
          </a:p>
          <a:p>
            <a:pPr marL="514350" indent="-514350">
              <a:buFont typeface="Wingdings" pitchFamily="2" charset="2"/>
              <a:buAutoNum type="arabicPeriod" startAt="7"/>
            </a:pPr>
            <a:r>
              <a:rPr lang="en-US" sz="2600" smtClean="0">
                <a:latin typeface="Georgia" pitchFamily="18" charset="0"/>
              </a:rPr>
              <a:t>Inform the teacher how many mL of acid was added to reach the pH of 4.  This will be used for the class data.</a:t>
            </a:r>
          </a:p>
          <a:p>
            <a:pPr marL="514350" indent="-514350">
              <a:buFont typeface="Wingdings" pitchFamily="2" charset="2"/>
              <a:buAutoNum type="arabicPeriod" startAt="7"/>
            </a:pPr>
            <a:r>
              <a:rPr lang="en-US" sz="2600" smtClean="0">
                <a:latin typeface="Georgia" pitchFamily="18" charset="0"/>
              </a:rPr>
              <a:t>Copy class’ data into Table #2 in order to answer conclusion question 2.</a:t>
            </a:r>
          </a:p>
        </p:txBody>
      </p:sp>
      <p:sp>
        <p:nvSpPr>
          <p:cNvPr id="17411" name="Title 8"/>
          <p:cNvSpPr>
            <a:spLocks noGrp="1"/>
          </p:cNvSpPr>
          <p:nvPr>
            <p:ph type="title"/>
          </p:nvPr>
        </p:nvSpPr>
        <p:spPr>
          <a:xfrm>
            <a:off x="533400" y="152400"/>
            <a:ext cx="7239000" cy="12192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Georgia" pitchFamily="18" charset="0"/>
              </a:rPr>
              <a:t>Sharing Data</a:t>
            </a:r>
          </a:p>
        </p:txBody>
      </p:sp>
      <p:pic>
        <p:nvPicPr>
          <p:cNvPr id="17412" name="Picture 5" descr="http://www.consumerreports.org/health/resources/images/conditions-and-treatments/beat-heartburn-soothe-your-stomach/what-to-take-and-when/24070_antaci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8388" y="0"/>
            <a:ext cx="1725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4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>
              <a:buFont typeface="Wingdings" pitchFamily="2" charset="2"/>
              <a:buNone/>
            </a:pPr>
            <a:r>
              <a:rPr lang="en-US" smtClean="0">
                <a:latin typeface="Georgia" pitchFamily="18" charset="0"/>
              </a:rPr>
              <a:t>No sitting during lab.</a:t>
            </a:r>
          </a:p>
          <a:p>
            <a:pPr>
              <a:buFont typeface="Wingdings" pitchFamily="2" charset="2"/>
              <a:buNone/>
            </a:pPr>
            <a:endParaRPr lang="en-US" smtClean="0">
              <a:latin typeface="Georgia" pitchFamily="18" charset="0"/>
            </a:endParaRPr>
          </a:p>
          <a:p>
            <a:pPr>
              <a:buFont typeface="Wingdings" pitchFamily="2" charset="2"/>
              <a:buNone/>
            </a:pPr>
            <a:endParaRPr lang="en-US" smtClean="0">
              <a:latin typeface="Georgia" pitchFamily="18" charset="0"/>
            </a:endParaRPr>
          </a:p>
          <a:p>
            <a:pPr>
              <a:buFont typeface="Wingdings" pitchFamily="2" charset="2"/>
              <a:buNone/>
            </a:pPr>
            <a:endParaRPr lang="en-US" smtClean="0">
              <a:latin typeface="Georgia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mtClean="0">
                <a:latin typeface="Georgia" pitchFamily="18" charset="0"/>
              </a:rPr>
              <a:t>No beverages/food in lab.</a:t>
            </a:r>
          </a:p>
          <a:p>
            <a:pPr>
              <a:buFont typeface="Wingdings" pitchFamily="2" charset="2"/>
              <a:buNone/>
            </a:pPr>
            <a:endParaRPr lang="en-US" smtClean="0">
              <a:latin typeface="Georgia" pitchFamily="18" charset="0"/>
            </a:endParaRPr>
          </a:p>
        </p:txBody>
      </p:sp>
      <p:sp>
        <p:nvSpPr>
          <p:cNvPr id="18435" name="Title 8"/>
          <p:cNvSpPr>
            <a:spLocks noGrp="1"/>
          </p:cNvSpPr>
          <p:nvPr>
            <p:ph type="title"/>
          </p:nvPr>
        </p:nvSpPr>
        <p:spPr>
          <a:xfrm>
            <a:off x="228600" y="152400"/>
            <a:ext cx="8610600" cy="12192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Georgia" pitchFamily="18" charset="0"/>
              </a:rPr>
              <a:t>Reminders</a:t>
            </a:r>
          </a:p>
        </p:txBody>
      </p:sp>
      <p:pic>
        <p:nvPicPr>
          <p:cNvPr id="18436" name="Picture 5" descr="http://www.consumerreports.org/health/resources/images/conditions-and-treatments/beat-heartburn-soothe-your-stomach/what-to-take-and-when/24070_antaci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8388" y="0"/>
            <a:ext cx="1725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5" descr="C:\Documents and Settings\mkaras\Local Settings\Temporary Internet Files\Content.IE5\THBE22ZV\MC900389328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34000" y="4267200"/>
            <a:ext cx="2209800" cy="2343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6" descr="C:\Documents and Settings\mkaras\Local Settings\Temporary Internet Files\Content.IE5\3LYW7JDX\MC900133541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24400" y="2057400"/>
            <a:ext cx="1417638" cy="1520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7" descr="C:\Documents and Settings\mkaras\Local Settings\Temporary Internet Files\Content.IE5\8LOPETOP\MC900303675[1].wm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191000" y="1752600"/>
            <a:ext cx="2362200" cy="2373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Content Placeholder 7"/>
          <p:cNvSpPr>
            <a:spLocks noGrp="1"/>
          </p:cNvSpPr>
          <p:nvPr>
            <p:ph idx="1"/>
          </p:nvPr>
        </p:nvSpPr>
        <p:spPr>
          <a:xfrm>
            <a:off x="228600" y="457200"/>
            <a:ext cx="8610600" cy="60960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en-US" smtClean="0">
              <a:latin typeface="Georgia" pitchFamily="18" charset="0"/>
            </a:endParaRPr>
          </a:p>
          <a:p>
            <a:pPr algn="ctr">
              <a:buFont typeface="Wingdings" pitchFamily="2" charset="2"/>
              <a:buNone/>
            </a:pPr>
            <a:endParaRPr lang="en-US" smtClean="0">
              <a:latin typeface="Georgia" pitchFamily="18" charset="0"/>
            </a:endParaRPr>
          </a:p>
          <a:p>
            <a:pPr algn="ctr">
              <a:buFont typeface="Wingdings" pitchFamily="2" charset="2"/>
              <a:buNone/>
            </a:pPr>
            <a:endParaRPr lang="en-US" smtClean="0">
              <a:latin typeface="Georgia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 sz="4000" b="1" smtClean="0">
                <a:latin typeface="Georgia" pitchFamily="18" charset="0"/>
              </a:rPr>
              <a:t>Return Microscope Quiz</a:t>
            </a:r>
          </a:p>
          <a:p>
            <a:pPr algn="ctr">
              <a:buFont typeface="Wingdings" pitchFamily="2" charset="2"/>
              <a:buNone/>
            </a:pPr>
            <a:r>
              <a:rPr lang="en-US" sz="4000" b="1" smtClean="0">
                <a:latin typeface="Georgia" pitchFamily="18" charset="0"/>
              </a:rPr>
              <a:t>Return Microscope Lab</a:t>
            </a:r>
            <a:endParaRPr lang="en-US" b="1" smtClean="0">
              <a:latin typeface="Georgia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Content Placeholder 7"/>
          <p:cNvSpPr>
            <a:spLocks noGrp="1"/>
          </p:cNvSpPr>
          <p:nvPr>
            <p:ph idx="1"/>
          </p:nvPr>
        </p:nvSpPr>
        <p:spPr>
          <a:xfrm>
            <a:off x="228600" y="1219200"/>
            <a:ext cx="8610600" cy="4876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en-US" smtClean="0">
              <a:latin typeface="Georgia" pitchFamily="18" charset="0"/>
            </a:endParaRPr>
          </a:p>
          <a:p>
            <a:pPr algn="ctr">
              <a:buFont typeface="Wingdings" pitchFamily="2" charset="2"/>
              <a:buNone/>
            </a:pPr>
            <a:endParaRPr lang="en-US" sz="3600" smtClean="0">
              <a:latin typeface="Georgia" pitchFamily="18" charset="0"/>
            </a:endParaRP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600" u="sng" smtClean="0">
                <a:latin typeface="Georgia" pitchFamily="18" charset="0"/>
              </a:rPr>
              <a:t>ACID</a:t>
            </a:r>
            <a:r>
              <a:rPr lang="en-US" sz="3600" smtClean="0">
                <a:latin typeface="Georgia" pitchFamily="18" charset="0"/>
              </a:rPr>
              <a:t>- Any substance which </a:t>
            </a:r>
            <a:r>
              <a:rPr lang="en-US" sz="3600" smtClean="0">
                <a:solidFill>
                  <a:schemeClr val="tx2"/>
                </a:solidFill>
                <a:latin typeface="Georgia" pitchFamily="18" charset="0"/>
              </a:rPr>
              <a:t>releases H+ (hydrogen) ions</a:t>
            </a:r>
            <a:r>
              <a:rPr lang="en-US" sz="3600" smtClean="0">
                <a:latin typeface="Georgia" pitchFamily="18" charset="0"/>
              </a:rPr>
              <a:t> in water. </a:t>
            </a:r>
          </a:p>
          <a:p>
            <a:pPr lvl="2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600" smtClean="0">
                <a:latin typeface="Georgia" pitchFamily="18" charset="0"/>
              </a:rPr>
              <a:t>pH range- </a:t>
            </a:r>
            <a:r>
              <a:rPr lang="en-US" sz="3600" smtClean="0">
                <a:solidFill>
                  <a:schemeClr val="tx2"/>
                </a:solidFill>
                <a:latin typeface="Georgia" pitchFamily="18" charset="0"/>
              </a:rPr>
              <a:t>below 7 </a:t>
            </a:r>
          </a:p>
          <a:p>
            <a:pPr>
              <a:buFont typeface="Wingdings" pitchFamily="2" charset="2"/>
              <a:buNone/>
            </a:pPr>
            <a:endParaRPr lang="en-US" smtClean="0">
              <a:latin typeface="Georgia" pitchFamily="18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2362200" y="4495800"/>
            <a:ext cx="4572000" cy="1676400"/>
            <a:chOff x="2286000" y="533400"/>
            <a:chExt cx="4191000" cy="1143000"/>
          </a:xfrm>
        </p:grpSpPr>
        <p:grpSp>
          <p:nvGrpSpPr>
            <p:cNvPr id="4101" name="Group 7"/>
            <p:cNvGrpSpPr>
              <a:grpSpLocks/>
            </p:cNvGrpSpPr>
            <p:nvPr/>
          </p:nvGrpSpPr>
          <p:grpSpPr bwMode="auto">
            <a:xfrm>
              <a:off x="2286000" y="533400"/>
              <a:ext cx="1066800" cy="1143000"/>
              <a:chOff x="2895600" y="1676400"/>
              <a:chExt cx="838200" cy="762000"/>
            </a:xfrm>
          </p:grpSpPr>
          <p:pic>
            <p:nvPicPr>
              <p:cNvPr id="4103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62070" b="52669"/>
              <a:stretch>
                <a:fillRect/>
              </a:stretch>
            </p:blipFill>
            <p:spPr bwMode="auto">
              <a:xfrm>
                <a:off x="2895600" y="1676400"/>
                <a:ext cx="838200" cy="685800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</p:pic>
          <p:sp>
            <p:nvSpPr>
              <p:cNvPr id="4104" name="Isosceles Triangle 7"/>
              <p:cNvSpPr>
                <a:spLocks noChangeArrowheads="1"/>
              </p:cNvSpPr>
              <p:nvPr/>
            </p:nvSpPr>
            <p:spPr bwMode="auto">
              <a:xfrm rot="5400000">
                <a:off x="2838450" y="2076450"/>
                <a:ext cx="419100" cy="304800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2700" cap="sq" algn="ctr">
                <a:noFill/>
                <a:round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4102" name="TextBox 5"/>
            <p:cNvSpPr txBox="1">
              <a:spLocks noChangeArrowheads="1"/>
            </p:cNvSpPr>
            <p:nvPr/>
          </p:nvSpPr>
          <p:spPr bwMode="auto">
            <a:xfrm>
              <a:off x="3352800" y="838200"/>
              <a:ext cx="31242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/>
                <a:t>Marshmallow</a:t>
              </a:r>
              <a:endParaRPr lang="en-US"/>
            </a:p>
          </p:txBody>
        </p:sp>
      </p:grpSp>
      <p:pic>
        <p:nvPicPr>
          <p:cNvPr id="4100" name="Picture 5" descr="http://www.consumerreports.org/health/resources/images/conditions-and-treatments/beat-heartburn-soothe-your-stomach/what-to-take-and-when/24070_antaci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18388" y="0"/>
            <a:ext cx="1725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4098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Content Placeholder 7"/>
          <p:cNvSpPr>
            <a:spLocks noGrp="1"/>
          </p:cNvSpPr>
          <p:nvPr>
            <p:ph idx="1"/>
          </p:nvPr>
        </p:nvSpPr>
        <p:spPr>
          <a:xfrm>
            <a:off x="228600" y="1219200"/>
            <a:ext cx="8610600" cy="4876800"/>
          </a:xfrm>
        </p:spPr>
        <p:txBody>
          <a:bodyPr/>
          <a:lstStyle/>
          <a:p>
            <a:pPr algn="ctr">
              <a:buFont typeface="Wingdings" pitchFamily="2" charset="2"/>
              <a:buNone/>
            </a:pPr>
            <a:endParaRPr lang="en-US" smtClean="0">
              <a:latin typeface="Georgia" pitchFamily="18" charset="0"/>
            </a:endParaRPr>
          </a:p>
          <a:p>
            <a:pPr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u="sng" smtClean="0">
                <a:latin typeface="Georgia" pitchFamily="18" charset="0"/>
              </a:rPr>
              <a:t>BASE: 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smtClean="0">
                <a:latin typeface="Georgia" pitchFamily="18" charset="0"/>
              </a:rPr>
              <a:t>Any substance which </a:t>
            </a:r>
            <a:r>
              <a:rPr lang="en-US" sz="4000" smtClean="0">
                <a:solidFill>
                  <a:schemeClr val="tx2"/>
                </a:solidFill>
                <a:latin typeface="Georgia" pitchFamily="18" charset="0"/>
              </a:rPr>
              <a:t>releases OH- (hydroxide) ions</a:t>
            </a:r>
            <a:r>
              <a:rPr lang="en-US" sz="4000" smtClean="0">
                <a:latin typeface="Georgia" pitchFamily="18" charset="0"/>
              </a:rPr>
              <a:t> in water. 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4000" smtClean="0">
                <a:latin typeface="Georgia" pitchFamily="18" charset="0"/>
              </a:rPr>
              <a:t>pH range- </a:t>
            </a:r>
            <a:r>
              <a:rPr lang="en-US" sz="4000" smtClean="0">
                <a:solidFill>
                  <a:schemeClr val="tx2"/>
                </a:solidFill>
                <a:latin typeface="Georgia" pitchFamily="18" charset="0"/>
              </a:rPr>
              <a:t>above 7</a:t>
            </a:r>
          </a:p>
          <a:p>
            <a:pPr>
              <a:buFont typeface="Wingdings" pitchFamily="2" charset="2"/>
              <a:buNone/>
            </a:pPr>
            <a:endParaRPr lang="en-US" smtClean="0">
              <a:latin typeface="Georgia" pitchFamily="18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752600" y="4800600"/>
            <a:ext cx="6858000" cy="1449388"/>
            <a:chOff x="2286000" y="1981200"/>
            <a:chExt cx="6858000" cy="1448916"/>
          </a:xfrm>
        </p:grpSpPr>
        <p:pic>
          <p:nvPicPr>
            <p:cNvPr id="5125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6000" y="1981200"/>
              <a:ext cx="2209800" cy="144891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</p:pic>
        <p:sp>
          <p:nvSpPr>
            <p:cNvPr id="5126" name="TextBox 5"/>
            <p:cNvSpPr txBox="1">
              <a:spLocks noChangeArrowheads="1"/>
            </p:cNvSpPr>
            <p:nvPr/>
          </p:nvSpPr>
          <p:spPr bwMode="auto">
            <a:xfrm>
              <a:off x="4495800" y="2286000"/>
              <a:ext cx="46482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Paperclip, Marshmallow, Lifesaver</a:t>
              </a:r>
            </a:p>
          </p:txBody>
        </p:sp>
      </p:grpSp>
      <p:pic>
        <p:nvPicPr>
          <p:cNvPr id="5124" name="Picture 5" descr="http://www.consumerreports.org/health/resources/images/conditions-and-treatments/beat-heartburn-soothe-your-stomach/what-to-take-and-when/24070_antaci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18388" y="0"/>
            <a:ext cx="1725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12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Content Placeholder 7"/>
          <p:cNvSpPr>
            <a:spLocks noGrp="1"/>
          </p:cNvSpPr>
          <p:nvPr>
            <p:ph idx="1"/>
          </p:nvPr>
        </p:nvSpPr>
        <p:spPr>
          <a:xfrm>
            <a:off x="228600" y="1219200"/>
            <a:ext cx="8610600" cy="4876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4000" u="sng" smtClean="0">
                <a:latin typeface="Georgia" pitchFamily="18" charset="0"/>
              </a:rPr>
              <a:t>BUFFER:</a:t>
            </a:r>
            <a:r>
              <a:rPr lang="en-US" sz="4000" smtClean="0">
                <a:latin typeface="Georgia" pitchFamily="18" charset="0"/>
              </a:rPr>
              <a:t> </a:t>
            </a:r>
          </a:p>
          <a:p>
            <a:pPr>
              <a:buFont typeface="Wingdings" pitchFamily="2" charset="2"/>
              <a:buNone/>
            </a:pPr>
            <a:r>
              <a:rPr lang="en-US" sz="4000" smtClean="0">
                <a:latin typeface="Georgia" pitchFamily="18" charset="0"/>
              </a:rPr>
              <a:t>   a strong acid/base that reacts with a weak acid/base to neutralize the pH of a solution.</a:t>
            </a:r>
            <a:endParaRPr lang="en-US" smtClean="0">
              <a:latin typeface="Georgia" pitchFamily="18" charset="0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1524000" y="4114800"/>
            <a:ext cx="6934200" cy="2047875"/>
            <a:chOff x="2209800" y="4191000"/>
            <a:chExt cx="6934200" cy="2047875"/>
          </a:xfrm>
        </p:grpSpPr>
        <p:grpSp>
          <p:nvGrpSpPr>
            <p:cNvPr id="6149" name="Group 12"/>
            <p:cNvGrpSpPr>
              <a:grpSpLocks/>
            </p:cNvGrpSpPr>
            <p:nvPr/>
          </p:nvGrpSpPr>
          <p:grpSpPr bwMode="auto">
            <a:xfrm>
              <a:off x="2209800" y="4191000"/>
              <a:ext cx="3295650" cy="2047875"/>
              <a:chOff x="2286000" y="4267200"/>
              <a:chExt cx="3295650" cy="2047875"/>
            </a:xfrm>
          </p:grpSpPr>
          <p:pic>
            <p:nvPicPr>
              <p:cNvPr id="6151" name="Picture 5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/>
              <a:stretch>
                <a:fillRect/>
              </a:stretch>
            </p:blipFill>
            <p:spPr bwMode="auto">
              <a:xfrm>
                <a:off x="2286000" y="4267200"/>
                <a:ext cx="3295650" cy="2047875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</p:pic>
          <p:sp>
            <p:nvSpPr>
              <p:cNvPr id="6152" name="Rectangle 7"/>
              <p:cNvSpPr>
                <a:spLocks noChangeArrowheads="1"/>
              </p:cNvSpPr>
              <p:nvPr/>
            </p:nvSpPr>
            <p:spPr bwMode="auto">
              <a:xfrm>
                <a:off x="3352800" y="5181600"/>
                <a:ext cx="914400" cy="304800"/>
              </a:xfrm>
              <a:prstGeom prst="rect">
                <a:avLst/>
              </a:prstGeom>
              <a:solidFill>
                <a:schemeClr val="bg1"/>
              </a:solidFill>
              <a:ln w="12700" cap="sq" algn="ctr">
                <a:noFill/>
                <a:round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6153" name="Rectangle 8"/>
              <p:cNvSpPr>
                <a:spLocks noChangeArrowheads="1"/>
              </p:cNvSpPr>
              <p:nvPr/>
            </p:nvSpPr>
            <p:spPr bwMode="auto">
              <a:xfrm rot="-2629854">
                <a:off x="4119347" y="4530750"/>
                <a:ext cx="914400" cy="381000"/>
              </a:xfrm>
              <a:prstGeom prst="rect">
                <a:avLst/>
              </a:prstGeom>
              <a:solidFill>
                <a:schemeClr val="bg1"/>
              </a:solidFill>
              <a:ln w="12700" cap="sq" algn="ctr">
                <a:noFill/>
                <a:round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6150" name="TextBox 5"/>
            <p:cNvSpPr txBox="1">
              <a:spLocks noChangeArrowheads="1"/>
            </p:cNvSpPr>
            <p:nvPr/>
          </p:nvSpPr>
          <p:spPr bwMode="auto">
            <a:xfrm>
              <a:off x="4495800" y="5105400"/>
              <a:ext cx="46482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2 Paperclips twisted (taped) together</a:t>
              </a:r>
            </a:p>
          </p:txBody>
        </p:sp>
      </p:grpSp>
      <p:pic>
        <p:nvPicPr>
          <p:cNvPr id="6148" name="Picture 5" descr="http://www.consumerreports.org/health/resources/images/conditions-and-treatments/beat-heartburn-soothe-your-stomach/what-to-take-and-when/24070_antacids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418388" y="0"/>
            <a:ext cx="1725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70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en-US" smtClean="0">
              <a:latin typeface="Georgia" pitchFamily="18" charset="0"/>
            </a:endParaRPr>
          </a:p>
          <a:p>
            <a:pPr algn="ctr">
              <a:buFont typeface="Wingdings" pitchFamily="2" charset="2"/>
              <a:buNone/>
            </a:pPr>
            <a:endParaRPr lang="en-US" smtClean="0">
              <a:latin typeface="Georgia" pitchFamily="18" charset="0"/>
            </a:endParaRPr>
          </a:p>
          <a:p>
            <a:pPr algn="ctr">
              <a:buFont typeface="Wingdings" pitchFamily="2" charset="2"/>
              <a:buNone/>
            </a:pPr>
            <a:endParaRPr lang="en-US" smtClean="0">
              <a:latin typeface="Georgia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 sz="4000" smtClean="0">
                <a:latin typeface="Georgia" pitchFamily="18" charset="0"/>
              </a:rPr>
              <a:t>Buffer Demo</a:t>
            </a:r>
            <a:endParaRPr lang="en-US" smtClean="0">
              <a:latin typeface="Georgia" pitchFamily="18" charset="0"/>
            </a:endParaRPr>
          </a:p>
        </p:txBody>
      </p:sp>
      <p:pic>
        <p:nvPicPr>
          <p:cNvPr id="7171" name="Picture 5" descr="http://www.consumerreports.org/health/resources/images/conditions-and-treatments/beat-heartburn-soothe-your-stomach/what-to-take-and-when/24070_antaci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8388" y="0"/>
            <a:ext cx="1725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Title 17"/>
          <p:cNvSpPr>
            <a:spLocks noGrp="1"/>
          </p:cNvSpPr>
          <p:nvPr>
            <p:ph type="title"/>
          </p:nvPr>
        </p:nvSpPr>
        <p:spPr>
          <a:xfrm>
            <a:off x="0" y="0"/>
            <a:ext cx="7467600" cy="1219200"/>
          </a:xfrm>
        </p:spPr>
        <p:txBody>
          <a:bodyPr/>
          <a:lstStyle/>
          <a:p>
            <a:r>
              <a:rPr lang="en-US" smtClean="0">
                <a:solidFill>
                  <a:schemeClr val="tx1"/>
                </a:solidFill>
                <a:latin typeface="Georgia" pitchFamily="18" charset="0"/>
              </a:rPr>
              <a:t>Construct your molecule</a:t>
            </a:r>
          </a:p>
        </p:txBody>
      </p:sp>
      <p:sp>
        <p:nvSpPr>
          <p:cNvPr id="8195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600" u="sng" smtClean="0">
                <a:latin typeface="Georgia" pitchFamily="18" charset="0"/>
              </a:rPr>
              <a:t>ACID</a:t>
            </a:r>
            <a:r>
              <a:rPr lang="en-US" sz="3600" smtClean="0">
                <a:latin typeface="Georgia" pitchFamily="18" charset="0"/>
              </a:rPr>
              <a:t>-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3600" smtClean="0">
              <a:latin typeface="Georgia" pitchFamily="18" charset="0"/>
            </a:endParaRP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3600" smtClean="0">
              <a:latin typeface="Georgia" pitchFamily="18" charset="0"/>
            </a:endParaRP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600" u="sng" smtClean="0">
                <a:latin typeface="Georgia" pitchFamily="18" charset="0"/>
              </a:rPr>
              <a:t>BASE-</a:t>
            </a: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endParaRPr lang="en-US" sz="3600" u="sng" smtClean="0">
              <a:latin typeface="Georgia" pitchFamily="18" charset="0"/>
            </a:endParaRPr>
          </a:p>
          <a:p>
            <a:pPr lvl="1" eaLnBrk="1" hangingPunct="1">
              <a:lnSpc>
                <a:spcPct val="80000"/>
              </a:lnSpc>
              <a:buFont typeface="Wingdings" pitchFamily="2" charset="2"/>
              <a:buNone/>
            </a:pPr>
            <a:r>
              <a:rPr lang="en-US" sz="3600" u="sng" smtClean="0">
                <a:latin typeface="Georgia" pitchFamily="18" charset="0"/>
              </a:rPr>
              <a:t>BUFFER-</a:t>
            </a:r>
            <a:endParaRPr lang="en-US" u="sng" smtClean="0">
              <a:latin typeface="Georgia" pitchFamily="18" charset="0"/>
            </a:endParaRPr>
          </a:p>
        </p:txBody>
      </p:sp>
      <p:grpSp>
        <p:nvGrpSpPr>
          <p:cNvPr id="8196" name="Group 14"/>
          <p:cNvGrpSpPr>
            <a:grpSpLocks/>
          </p:cNvGrpSpPr>
          <p:nvPr/>
        </p:nvGrpSpPr>
        <p:grpSpPr bwMode="auto">
          <a:xfrm>
            <a:off x="2286000" y="1524000"/>
            <a:ext cx="4191000" cy="1143000"/>
            <a:chOff x="2286000" y="533400"/>
            <a:chExt cx="4191000" cy="1143000"/>
          </a:xfrm>
        </p:grpSpPr>
        <p:grpSp>
          <p:nvGrpSpPr>
            <p:cNvPr id="8208" name="Group 7"/>
            <p:cNvGrpSpPr>
              <a:grpSpLocks/>
            </p:cNvGrpSpPr>
            <p:nvPr/>
          </p:nvGrpSpPr>
          <p:grpSpPr bwMode="auto">
            <a:xfrm>
              <a:off x="2286000" y="533400"/>
              <a:ext cx="1066800" cy="1143000"/>
              <a:chOff x="2895600" y="1676400"/>
              <a:chExt cx="838200" cy="762000"/>
            </a:xfrm>
          </p:grpSpPr>
          <p:pic>
            <p:nvPicPr>
              <p:cNvPr id="8210" name="Picture 3"/>
              <p:cNvPicPr>
                <a:picLocks noChangeAspect="1" noChangeArrowheads="1"/>
              </p:cNvPicPr>
              <p:nvPr/>
            </p:nvPicPr>
            <p:blipFill>
              <a:blip r:embed="rId2" cstate="print"/>
              <a:srcRect l="62070" b="52669"/>
              <a:stretch>
                <a:fillRect/>
              </a:stretch>
            </p:blipFill>
            <p:spPr bwMode="auto">
              <a:xfrm>
                <a:off x="2895600" y="1676400"/>
                <a:ext cx="838200" cy="685800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</p:pic>
          <p:sp>
            <p:nvSpPr>
              <p:cNvPr id="8211" name="Isosceles Triangle 6"/>
              <p:cNvSpPr>
                <a:spLocks noChangeArrowheads="1"/>
              </p:cNvSpPr>
              <p:nvPr/>
            </p:nvSpPr>
            <p:spPr bwMode="auto">
              <a:xfrm rot="5400000">
                <a:off x="2838450" y="2076450"/>
                <a:ext cx="419100" cy="304800"/>
              </a:xfrm>
              <a:prstGeom prst="triangle">
                <a:avLst>
                  <a:gd name="adj" fmla="val 50000"/>
                </a:avLst>
              </a:prstGeom>
              <a:solidFill>
                <a:schemeClr val="bg1"/>
              </a:solidFill>
              <a:ln w="12700" cap="sq" algn="ctr">
                <a:noFill/>
                <a:round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8209" name="TextBox 13"/>
            <p:cNvSpPr txBox="1">
              <a:spLocks noChangeArrowheads="1"/>
            </p:cNvSpPr>
            <p:nvPr/>
          </p:nvSpPr>
          <p:spPr bwMode="auto">
            <a:xfrm>
              <a:off x="3352800" y="838200"/>
              <a:ext cx="3124200" cy="40011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 sz="2000"/>
                <a:t>Marshmallow</a:t>
              </a:r>
              <a:endParaRPr lang="en-US"/>
            </a:p>
          </p:txBody>
        </p:sp>
      </p:grpSp>
      <p:grpSp>
        <p:nvGrpSpPr>
          <p:cNvPr id="8197" name="Group 17"/>
          <p:cNvGrpSpPr>
            <a:grpSpLocks/>
          </p:cNvGrpSpPr>
          <p:nvPr/>
        </p:nvGrpSpPr>
        <p:grpSpPr bwMode="auto">
          <a:xfrm>
            <a:off x="2362200" y="3048000"/>
            <a:ext cx="6781800" cy="992188"/>
            <a:chOff x="2286000" y="1981200"/>
            <a:chExt cx="6858000" cy="1448916"/>
          </a:xfrm>
        </p:grpSpPr>
        <p:pic>
          <p:nvPicPr>
            <p:cNvPr id="8206" name="Picture 3"/>
            <p:cNvPicPr>
              <a:picLocks noChangeAspect="1" noChangeArrowheads="1"/>
            </p:cNvPicPr>
            <p:nvPr/>
          </p:nvPicPr>
          <p:blipFill>
            <a:blip r:embed="rId2" cstate="print"/>
            <a:srcRect/>
            <a:stretch>
              <a:fillRect/>
            </a:stretch>
          </p:blipFill>
          <p:spPr bwMode="auto">
            <a:xfrm>
              <a:off x="2286000" y="1981200"/>
              <a:ext cx="2209800" cy="1448916"/>
            </a:xfrm>
            <a:prstGeom prst="rect">
              <a:avLst/>
            </a:prstGeom>
            <a:noFill/>
            <a:ln w="12700" cap="sq">
              <a:noFill/>
              <a:miter lim="800000"/>
              <a:headEnd type="none" w="sm" len="sm"/>
              <a:tailEnd type="none" w="sm" len="sm"/>
            </a:ln>
          </p:spPr>
        </p:pic>
        <p:sp>
          <p:nvSpPr>
            <p:cNvPr id="8207" name="TextBox 15"/>
            <p:cNvSpPr txBox="1">
              <a:spLocks noChangeArrowheads="1"/>
            </p:cNvSpPr>
            <p:nvPr/>
          </p:nvSpPr>
          <p:spPr bwMode="auto">
            <a:xfrm>
              <a:off x="4495800" y="2286000"/>
              <a:ext cx="46482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Paperclip, Marshmallow, Lifesaver</a:t>
              </a:r>
            </a:p>
          </p:txBody>
        </p:sp>
      </p:grpSp>
      <p:grpSp>
        <p:nvGrpSpPr>
          <p:cNvPr id="8198" name="Group 18"/>
          <p:cNvGrpSpPr>
            <a:grpSpLocks/>
          </p:cNvGrpSpPr>
          <p:nvPr/>
        </p:nvGrpSpPr>
        <p:grpSpPr bwMode="auto">
          <a:xfrm>
            <a:off x="2971800" y="4267200"/>
            <a:ext cx="6172200" cy="1133475"/>
            <a:chOff x="2971800" y="4267200"/>
            <a:chExt cx="6172200" cy="1133475"/>
          </a:xfrm>
        </p:grpSpPr>
        <p:grpSp>
          <p:nvGrpSpPr>
            <p:cNvPr id="8201" name="Group 12"/>
            <p:cNvGrpSpPr>
              <a:grpSpLocks/>
            </p:cNvGrpSpPr>
            <p:nvPr/>
          </p:nvGrpSpPr>
          <p:grpSpPr bwMode="auto">
            <a:xfrm>
              <a:off x="2971800" y="4267200"/>
              <a:ext cx="1600199" cy="1133475"/>
              <a:chOff x="2286000" y="4267200"/>
              <a:chExt cx="3295650" cy="2047875"/>
            </a:xfrm>
          </p:grpSpPr>
          <p:pic>
            <p:nvPicPr>
              <p:cNvPr id="8203" name="Picture 5"/>
              <p:cNvPicPr>
                <a:picLocks noChangeAspect="1" noChangeArrowheads="1"/>
              </p:cNvPicPr>
              <p:nvPr/>
            </p:nvPicPr>
            <p:blipFill>
              <a:blip r:embed="rId3" cstate="print"/>
              <a:srcRect/>
              <a:stretch>
                <a:fillRect/>
              </a:stretch>
            </p:blipFill>
            <p:spPr bwMode="auto">
              <a:xfrm>
                <a:off x="2286000" y="4267200"/>
                <a:ext cx="3295650" cy="2047875"/>
              </a:xfrm>
              <a:prstGeom prst="rect">
                <a:avLst/>
              </a:prstGeom>
              <a:noFill/>
              <a:ln w="12700" cap="sq">
                <a:noFill/>
                <a:miter lim="800000"/>
                <a:headEnd type="none" w="sm" len="sm"/>
                <a:tailEnd type="none" w="sm" len="sm"/>
              </a:ln>
            </p:spPr>
          </p:pic>
          <p:sp>
            <p:nvSpPr>
              <p:cNvPr id="8204" name="Rectangle 10"/>
              <p:cNvSpPr>
                <a:spLocks noChangeArrowheads="1"/>
              </p:cNvSpPr>
              <p:nvPr/>
            </p:nvSpPr>
            <p:spPr bwMode="auto">
              <a:xfrm>
                <a:off x="3352800" y="5181600"/>
                <a:ext cx="914400" cy="304800"/>
              </a:xfrm>
              <a:prstGeom prst="rect">
                <a:avLst/>
              </a:prstGeom>
              <a:solidFill>
                <a:schemeClr val="bg1"/>
              </a:solidFill>
              <a:ln w="12700" cap="sq" algn="ctr">
                <a:noFill/>
                <a:round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/>
              </a:p>
            </p:txBody>
          </p:sp>
          <p:sp>
            <p:nvSpPr>
              <p:cNvPr id="8205" name="Rectangle 11"/>
              <p:cNvSpPr>
                <a:spLocks noChangeArrowheads="1"/>
              </p:cNvSpPr>
              <p:nvPr/>
            </p:nvSpPr>
            <p:spPr bwMode="auto">
              <a:xfrm rot="-2629854">
                <a:off x="4119347" y="4530750"/>
                <a:ext cx="914400" cy="381000"/>
              </a:xfrm>
              <a:prstGeom prst="rect">
                <a:avLst/>
              </a:prstGeom>
              <a:solidFill>
                <a:schemeClr val="bg1"/>
              </a:solidFill>
              <a:ln w="12700" cap="sq" algn="ctr">
                <a:noFill/>
                <a:round/>
                <a:headEnd type="none" w="sm" len="sm"/>
                <a:tailEnd type="none" w="sm" len="sm"/>
              </a:ln>
            </p:spPr>
            <p:txBody>
              <a:bodyPr wrap="none"/>
              <a:lstStyle/>
              <a:p>
                <a:endParaRPr lang="en-US"/>
              </a:p>
            </p:txBody>
          </p:sp>
        </p:grpSp>
        <p:sp>
          <p:nvSpPr>
            <p:cNvPr id="8202" name="TextBox 16"/>
            <p:cNvSpPr txBox="1">
              <a:spLocks noChangeArrowheads="1"/>
            </p:cNvSpPr>
            <p:nvPr/>
          </p:nvSpPr>
          <p:spPr bwMode="auto">
            <a:xfrm>
              <a:off x="4495800" y="4572000"/>
              <a:ext cx="4648200" cy="461665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>
              <a:spAutoFit/>
            </a:bodyPr>
            <a:lstStyle/>
            <a:p>
              <a:r>
                <a:rPr lang="en-US"/>
                <a:t>2 Paperclips twisted (taped) together</a:t>
              </a:r>
            </a:p>
          </p:txBody>
        </p:sp>
      </p:grpSp>
      <p:pic>
        <p:nvPicPr>
          <p:cNvPr id="8199" name="Picture 5" descr="http://www.consumerreports.org/health/resources/images/conditions-and-treatments/beat-heartburn-soothe-your-stomach/what-to-take-and-when/24070_antacid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418388" y="0"/>
            <a:ext cx="1725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200" name="TextBox 19"/>
          <p:cNvSpPr txBox="1">
            <a:spLocks noChangeArrowheads="1"/>
          </p:cNvSpPr>
          <p:nvPr/>
        </p:nvSpPr>
        <p:spPr bwMode="auto">
          <a:xfrm>
            <a:off x="0" y="5638800"/>
            <a:ext cx="9144000" cy="1200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r>
              <a:rPr lang="en-US" b="1">
                <a:solidFill>
                  <a:srgbClr val="FF0000"/>
                </a:solidFill>
              </a:rPr>
              <a:t>If you hope to enjoy the food AFTER the demo, </a:t>
            </a:r>
          </a:p>
          <a:p>
            <a:r>
              <a:rPr lang="en-US" b="1">
                <a:solidFill>
                  <a:srgbClr val="FF0000"/>
                </a:solidFill>
              </a:rPr>
              <a:t>please do NOT place your materials on a table/drop them</a:t>
            </a:r>
          </a:p>
          <a:p>
            <a:r>
              <a:rPr lang="en-US" b="1">
                <a:solidFill>
                  <a:srgbClr val="FF0000"/>
                </a:solidFill>
              </a:rPr>
              <a:t> or they may not be consumed.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Title 17"/>
          <p:cNvSpPr>
            <a:spLocks noGrp="1"/>
          </p:cNvSpPr>
          <p:nvPr>
            <p:ph type="title"/>
          </p:nvPr>
        </p:nvSpPr>
        <p:spPr>
          <a:xfrm>
            <a:off x="152400" y="152400"/>
            <a:ext cx="8686800" cy="1219200"/>
          </a:xfrm>
        </p:spPr>
        <p:txBody>
          <a:bodyPr/>
          <a:lstStyle/>
          <a:p>
            <a:r>
              <a:rPr lang="en-US" sz="4000" smtClean="0">
                <a:solidFill>
                  <a:schemeClr val="tx1"/>
                </a:solidFill>
                <a:latin typeface="Georgia" pitchFamily="18" charset="0"/>
              </a:rPr>
              <a:t>DEMO:  Room= Beaker of water</a:t>
            </a:r>
          </a:p>
        </p:txBody>
      </p:sp>
      <p:sp>
        <p:nvSpPr>
          <p:cNvPr id="19" name="Content Placeholder 18"/>
          <p:cNvSpPr>
            <a:spLocks noGrp="1"/>
          </p:cNvSpPr>
          <p:nvPr>
            <p:ph idx="1"/>
          </p:nvPr>
        </p:nvSpPr>
        <p:spPr>
          <a:xfrm>
            <a:off x="228600" y="1066800"/>
            <a:ext cx="8610600" cy="4876800"/>
          </a:xfrm>
        </p:spPr>
        <p:txBody>
          <a:bodyPr/>
          <a:lstStyle/>
          <a:p>
            <a:pPr>
              <a:buFont typeface="Wingdings" pitchFamily="2" charset="2"/>
              <a:buNone/>
            </a:pPr>
            <a:r>
              <a:rPr lang="en-US" sz="2800" smtClean="0">
                <a:latin typeface="Georgia" pitchFamily="18" charset="0"/>
              </a:rPr>
              <a:t>Bases enter the beaker.</a:t>
            </a:r>
          </a:p>
          <a:p>
            <a:pPr>
              <a:buFont typeface="Wingdings" pitchFamily="2" charset="2"/>
              <a:buNone/>
            </a:pPr>
            <a:r>
              <a:rPr lang="en-US" sz="2800" smtClean="0">
                <a:latin typeface="Georgia" pitchFamily="18" charset="0"/>
              </a:rPr>
              <a:t>	</a:t>
            </a:r>
            <a:r>
              <a:rPr lang="en-US" sz="2800" i="1" smtClean="0">
                <a:latin typeface="Georgia" pitchFamily="18" charset="0"/>
              </a:rPr>
              <a:t>What happens to the pH?</a:t>
            </a:r>
          </a:p>
          <a:p>
            <a:pPr>
              <a:buFont typeface="Wingdings" pitchFamily="2" charset="2"/>
              <a:buNone/>
            </a:pPr>
            <a:r>
              <a:rPr lang="en-US" sz="2800" smtClean="0">
                <a:latin typeface="Georgia" pitchFamily="18" charset="0"/>
              </a:rPr>
              <a:t>Acids enter the beaker.</a:t>
            </a:r>
          </a:p>
          <a:p>
            <a:pPr>
              <a:buFont typeface="Wingdings" pitchFamily="2" charset="2"/>
              <a:buNone/>
            </a:pPr>
            <a:r>
              <a:rPr lang="en-US" sz="2800" smtClean="0">
                <a:latin typeface="Georgia" pitchFamily="18" charset="0"/>
              </a:rPr>
              <a:t>	</a:t>
            </a:r>
            <a:r>
              <a:rPr lang="en-US" sz="2800" i="1" smtClean="0">
                <a:latin typeface="Georgia" pitchFamily="18" charset="0"/>
              </a:rPr>
              <a:t>What happens to the pH?</a:t>
            </a:r>
          </a:p>
          <a:p>
            <a:pPr>
              <a:buFont typeface="Wingdings" pitchFamily="2" charset="2"/>
              <a:buNone/>
            </a:pPr>
            <a:r>
              <a:rPr lang="en-US" sz="2800" i="1" smtClean="0">
                <a:latin typeface="Georgia" pitchFamily="18" charset="0"/>
              </a:rPr>
              <a:t>	What did the bases turn into?</a:t>
            </a:r>
          </a:p>
          <a:p>
            <a:pPr>
              <a:buFont typeface="Wingdings" pitchFamily="2" charset="2"/>
              <a:buNone/>
            </a:pPr>
            <a:r>
              <a:rPr lang="en-US" sz="2800" smtClean="0">
                <a:latin typeface="Georgia" pitchFamily="18" charset="0"/>
              </a:rPr>
              <a:t>Buffers enter the beaker.</a:t>
            </a:r>
          </a:p>
          <a:p>
            <a:pPr>
              <a:buFont typeface="Wingdings" pitchFamily="2" charset="2"/>
              <a:buNone/>
            </a:pPr>
            <a:r>
              <a:rPr lang="en-US" sz="2800" smtClean="0">
                <a:latin typeface="Georgia" pitchFamily="18" charset="0"/>
              </a:rPr>
              <a:t>	</a:t>
            </a:r>
            <a:r>
              <a:rPr lang="en-US" sz="2800" i="1" smtClean="0">
                <a:latin typeface="Georgia" pitchFamily="18" charset="0"/>
              </a:rPr>
              <a:t>What happens to the pH?</a:t>
            </a:r>
            <a:endParaRPr lang="en-US" sz="2800" i="1" u="sng" smtClean="0">
              <a:latin typeface="Georgia" pitchFamily="18" charset="0"/>
            </a:endParaRPr>
          </a:p>
          <a:p>
            <a:pPr>
              <a:buFont typeface="Wingdings" pitchFamily="2" charset="2"/>
              <a:buNone/>
            </a:pPr>
            <a:r>
              <a:rPr lang="en-US" sz="2800" smtClean="0">
                <a:latin typeface="Georgia" pitchFamily="18" charset="0"/>
              </a:rPr>
              <a:t>Add a few acids.</a:t>
            </a:r>
          </a:p>
          <a:p>
            <a:pPr>
              <a:buFont typeface="Wingdings" pitchFamily="2" charset="2"/>
              <a:buNone/>
            </a:pPr>
            <a:r>
              <a:rPr lang="en-US" sz="2800" i="1" smtClean="0">
                <a:latin typeface="Georgia" pitchFamily="18" charset="0"/>
              </a:rPr>
              <a:t>What happens to the pH?</a:t>
            </a:r>
          </a:p>
          <a:p>
            <a:pPr>
              <a:buFont typeface="Wingdings" pitchFamily="2" charset="2"/>
              <a:buNone/>
            </a:pPr>
            <a:r>
              <a:rPr lang="en-US" sz="2800" i="1" smtClean="0">
                <a:latin typeface="Georgia" pitchFamily="18" charset="0"/>
              </a:rPr>
              <a:t>Eventually what happens to the pH?</a:t>
            </a:r>
          </a:p>
          <a:p>
            <a:pPr>
              <a:buFont typeface="Wingdings" pitchFamily="2" charset="2"/>
              <a:buNone/>
            </a:pPr>
            <a:r>
              <a:rPr lang="en-US" sz="2800" i="1" smtClean="0">
                <a:latin typeface="Georgia" pitchFamily="18" charset="0"/>
              </a:rPr>
              <a:t>		Why?</a:t>
            </a:r>
            <a:endParaRPr lang="en-US" sz="2800" smtClean="0">
              <a:latin typeface="Georgia" pitchFamily="18" charset="0"/>
            </a:endParaRPr>
          </a:p>
        </p:txBody>
      </p:sp>
      <p:pic>
        <p:nvPicPr>
          <p:cNvPr id="9220" name="Picture 2" descr="http://www.chem.uiuc.edu/webfunchem/grammoleprob/beaker18g.gi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1524000"/>
            <a:ext cx="2743200" cy="33051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19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19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19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19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9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19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19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19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19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3" fill="hold">
                      <p:stCondLst>
                        <p:cond delay="indefinite"/>
                      </p:stCondLst>
                      <p:childTnLst>
                        <p:par>
                          <p:cTn id="64" fill="hold">
                            <p:stCondLst>
                              <p:cond delay="0"/>
                            </p:stCondLst>
                            <p:childTnLst>
                              <p:par>
                                <p:cTn id="6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7" dur="500" fill="hold"/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8" dur="500" fill="hold"/>
                                        <p:tgtEl>
                                          <p:spTgt spid="19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Content Placeholder 7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>
              <a:buFont typeface="Wingdings" pitchFamily="2" charset="2"/>
              <a:buNone/>
            </a:pPr>
            <a:endParaRPr lang="en-US" smtClean="0">
              <a:latin typeface="Georgia" pitchFamily="18" charset="0"/>
            </a:endParaRPr>
          </a:p>
          <a:p>
            <a:pPr algn="ctr">
              <a:buFont typeface="Wingdings" pitchFamily="2" charset="2"/>
              <a:buNone/>
            </a:pPr>
            <a:endParaRPr lang="en-US" smtClean="0">
              <a:latin typeface="Georgia" pitchFamily="18" charset="0"/>
            </a:endParaRPr>
          </a:p>
          <a:p>
            <a:pPr algn="ctr">
              <a:buFont typeface="Wingdings" pitchFamily="2" charset="2"/>
              <a:buNone/>
            </a:pPr>
            <a:r>
              <a:rPr lang="en-US" b="1" smtClean="0">
                <a:latin typeface="Georgia" pitchFamily="18" charset="0"/>
              </a:rPr>
              <a:t>With your partner, </a:t>
            </a:r>
          </a:p>
          <a:p>
            <a:pPr algn="ctr">
              <a:buFont typeface="Wingdings" pitchFamily="2" charset="2"/>
              <a:buNone/>
            </a:pPr>
            <a:r>
              <a:rPr lang="en-US" b="1" smtClean="0">
                <a:latin typeface="Georgia" pitchFamily="18" charset="0"/>
              </a:rPr>
              <a:t>complete the Prelab Questions</a:t>
            </a:r>
            <a:endParaRPr lang="en-US" sz="2400" b="1" smtClean="0">
              <a:latin typeface="Georgia" pitchFamily="18" charset="0"/>
            </a:endParaRPr>
          </a:p>
        </p:txBody>
      </p:sp>
      <p:pic>
        <p:nvPicPr>
          <p:cNvPr id="10243" name="Picture 5" descr="http://www.consumerreports.org/health/resources/images/conditions-and-treatments/beat-heartburn-soothe-your-stomach/what-to-take-and-when/24070_antacids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18388" y="0"/>
            <a:ext cx="1725612" cy="1676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Day 1- Scientific Method Notes">
  <a:themeElements>
    <a:clrScheme name="Default Design 1">
      <a:dk1>
        <a:srgbClr val="000000"/>
      </a:dk1>
      <a:lt1>
        <a:srgbClr val="FFFFFF"/>
      </a:lt1>
      <a:dk2>
        <a:srgbClr val="000000"/>
      </a:dk2>
      <a:lt2>
        <a:srgbClr val="FFFFFF"/>
      </a:lt2>
      <a:accent1>
        <a:srgbClr val="000066"/>
      </a:accent1>
      <a:accent2>
        <a:srgbClr val="000099"/>
      </a:accent2>
      <a:accent3>
        <a:srgbClr val="FFFFFF"/>
      </a:accent3>
      <a:accent4>
        <a:srgbClr val="000000"/>
      </a:accent4>
      <a:accent5>
        <a:srgbClr val="AAAAB8"/>
      </a:accent5>
      <a:accent6>
        <a:srgbClr val="00008A"/>
      </a:accent6>
      <a:hlink>
        <a:srgbClr val="2660B6"/>
      </a:hlink>
      <a:folHlink>
        <a:srgbClr val="875FDF"/>
      </a:folHlink>
    </a:clrScheme>
    <a:fontScheme name="Default Design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sq" cmpd="sng" algn="ctr">
          <a:solidFill>
            <a:schemeClr val="tx1"/>
          </a:solidFill>
          <a:prstDash val="solid"/>
          <a:round/>
          <a:headEnd type="none" w="sm" len="sm"/>
          <a:tailEnd type="none" w="sm" len="sm"/>
        </a:ln>
        <a:effectLst/>
      </a:spPr>
      <a:bodyPr vert="horz" wrap="non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ctr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en-US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Times New Roman" pitchFamily="18" charset="0"/>
          </a:defRPr>
        </a:defPPr>
      </a:lstStyle>
    </a:lnDef>
  </a:objectDefaults>
  <a:extraClrSchemeLst>
    <a:extraClrScheme>
      <a:clrScheme name="Default Design 1">
        <a:dk1>
          <a:srgbClr val="000000"/>
        </a:dk1>
        <a:lt1>
          <a:srgbClr val="FFFFFF"/>
        </a:lt1>
        <a:dk2>
          <a:srgbClr val="000000"/>
        </a:dk2>
        <a:lt2>
          <a:srgbClr val="FFFFFF"/>
        </a:lt2>
        <a:accent1>
          <a:srgbClr val="000066"/>
        </a:accent1>
        <a:accent2>
          <a:srgbClr val="000099"/>
        </a:accent2>
        <a:accent3>
          <a:srgbClr val="FFFFFF"/>
        </a:accent3>
        <a:accent4>
          <a:srgbClr val="000000"/>
        </a:accent4>
        <a:accent5>
          <a:srgbClr val="AAAAB8"/>
        </a:accent5>
        <a:accent6>
          <a:srgbClr val="00008A"/>
        </a:accent6>
        <a:hlink>
          <a:srgbClr val="2660B6"/>
        </a:hlink>
        <a:folHlink>
          <a:srgbClr val="875FD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Day 1- Scientific Method Notes</Template>
  <TotalTime>1119</TotalTime>
  <Words>531</Words>
  <Application>Microsoft Office PowerPoint</Application>
  <PresentationFormat>On-screen Show (4:3)</PresentationFormat>
  <Paragraphs>119</Paragraphs>
  <Slides>17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17</vt:i4>
      </vt:variant>
    </vt:vector>
  </HeadingPairs>
  <TitlesOfParts>
    <vt:vector size="23" baseType="lpstr">
      <vt:lpstr>Times New Roman</vt:lpstr>
      <vt:lpstr>Arial</vt:lpstr>
      <vt:lpstr>Wingdings</vt:lpstr>
      <vt:lpstr>Calibri</vt:lpstr>
      <vt:lpstr>Georgia</vt:lpstr>
      <vt:lpstr>Day 1- Scientific Method Notes</vt:lpstr>
      <vt:lpstr>Slide 1</vt:lpstr>
      <vt:lpstr>Slide 2</vt:lpstr>
      <vt:lpstr>Slide 3</vt:lpstr>
      <vt:lpstr>Slide 4</vt:lpstr>
      <vt:lpstr>Slide 5</vt:lpstr>
      <vt:lpstr>Slide 6</vt:lpstr>
      <vt:lpstr>Construct your molecule</vt:lpstr>
      <vt:lpstr>DEMO:  Room= Beaker of water</vt:lpstr>
      <vt:lpstr>Slide 9</vt:lpstr>
      <vt:lpstr>Slide 10</vt:lpstr>
      <vt:lpstr>Preparing Antacid Solution</vt:lpstr>
      <vt:lpstr>Adding Acid to Antacid</vt:lpstr>
      <vt:lpstr>Adding Acid to Antacid</vt:lpstr>
      <vt:lpstr>Clean Up</vt:lpstr>
      <vt:lpstr>Sharing Data</vt:lpstr>
      <vt:lpstr>Sharing Data</vt:lpstr>
      <vt:lpstr>Reminders</vt:lpstr>
    </vt:vector>
  </TitlesOfParts>
  <Company>Southern Regional School District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Slide 1</dc:title>
  <dc:creator>mkaras</dc:creator>
  <cp:lastModifiedBy>scollins</cp:lastModifiedBy>
  <cp:revision>78</cp:revision>
  <dcterms:created xsi:type="dcterms:W3CDTF">2010-06-01T16:59:54Z</dcterms:created>
  <dcterms:modified xsi:type="dcterms:W3CDTF">2010-11-16T13:52:52Z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TC011408261033</vt:lpwstr>
  </property>
</Properties>
</file>